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75"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57"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7" autoAdjust="0"/>
    <p:restoredTop sz="94660"/>
  </p:normalViewPr>
  <p:slideViewPr>
    <p:cSldViewPr snapToGrid="0">
      <p:cViewPr varScale="1">
        <p:scale>
          <a:sx n="87" d="100"/>
          <a:sy n="87" d="100"/>
        </p:scale>
        <p:origin x="29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242465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86730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360887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325296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32353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4E1CE3E5-ACEA-422C-BA81-A32222AC6838}" type="datetimeFigureOut">
              <a:rPr lang="nl-BE" smtClean="0"/>
              <a:t>27/07/2020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695267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4E1CE3E5-ACEA-422C-BA81-A32222AC6838}" type="datetimeFigureOut">
              <a:rPr lang="nl-BE" smtClean="0"/>
              <a:t>27/07/2020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154175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4E1CE3E5-ACEA-422C-BA81-A32222AC6838}" type="datetimeFigureOut">
              <a:rPr lang="nl-BE" smtClean="0"/>
              <a:t>27/07/2020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288859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E1CE3E5-ACEA-422C-BA81-A32222AC6838}" type="datetimeFigureOut">
              <a:rPr lang="nl-BE" smtClean="0"/>
              <a:t>27/07/2020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2055146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E1CE3E5-ACEA-422C-BA81-A32222AC6838}" type="datetimeFigureOut">
              <a:rPr lang="nl-BE" smtClean="0"/>
              <a:t>27/07/2020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385894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E1CE3E5-ACEA-422C-BA81-A32222AC6838}" type="datetimeFigureOut">
              <a:rPr lang="nl-BE" smtClean="0"/>
              <a:t>27/07/2020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1D498A0-4E1D-468E-8017-96378D0FD72D}" type="slidenum">
              <a:rPr lang="nl-BE" smtClean="0"/>
              <a:t>‹nr.›</a:t>
            </a:fld>
            <a:endParaRPr lang="nl-BE"/>
          </a:p>
        </p:txBody>
      </p:sp>
    </p:spTree>
    <p:extLst>
      <p:ext uri="{BB962C8B-B14F-4D97-AF65-F5344CB8AC3E}">
        <p14:creationId xmlns:p14="http://schemas.microsoft.com/office/powerpoint/2010/main" val="1926783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CE3E5-ACEA-422C-BA81-A32222AC6838}" type="datetimeFigureOut">
              <a:rPr lang="nl-BE" smtClean="0"/>
              <a:t>27/07/2020</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498A0-4E1D-468E-8017-96378D0FD72D}" type="slidenum">
              <a:rPr lang="nl-BE" smtClean="0"/>
              <a:t>‹nr.›</a:t>
            </a:fld>
            <a:endParaRPr lang="nl-BE"/>
          </a:p>
        </p:txBody>
      </p:sp>
    </p:spTree>
    <p:extLst>
      <p:ext uri="{BB962C8B-B14F-4D97-AF65-F5344CB8AC3E}">
        <p14:creationId xmlns:p14="http://schemas.microsoft.com/office/powerpoint/2010/main" val="12828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ctrTitle"/>
          </p:nvPr>
        </p:nvSpPr>
        <p:spPr>
          <a:xfrm>
            <a:off x="1524000" y="3472964"/>
            <a:ext cx="9144000" cy="2699240"/>
          </a:xfrm>
        </p:spPr>
        <p:txBody>
          <a:bodyPr>
            <a:normAutofit/>
          </a:bodyPr>
          <a:lstStyle/>
          <a:p>
            <a:r>
              <a:rPr lang="nl-BE" sz="5400" dirty="0"/>
              <a:t>15 september</a:t>
            </a:r>
            <a:br>
              <a:rPr lang="nl-BE" sz="5400" dirty="0"/>
            </a:br>
            <a:r>
              <a:rPr lang="nl-BE" sz="5400" dirty="0"/>
              <a:t>Feest van O.L.V. Vrouw van </a:t>
            </a:r>
            <a:br>
              <a:rPr lang="nl-BE" sz="5400" dirty="0"/>
            </a:br>
            <a:r>
              <a:rPr lang="nl-BE" sz="5400" dirty="0"/>
              <a:t>7 Weeën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607" y="436018"/>
            <a:ext cx="7024272" cy="2585125"/>
          </a:xfrm>
          <a:prstGeom prst="rect">
            <a:avLst/>
          </a:prstGeom>
        </p:spPr>
      </p:pic>
    </p:spTree>
    <p:extLst>
      <p:ext uri="{BB962C8B-B14F-4D97-AF65-F5344CB8AC3E}">
        <p14:creationId xmlns:p14="http://schemas.microsoft.com/office/powerpoint/2010/main" val="151619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ctrTitle"/>
          </p:nvPr>
        </p:nvSpPr>
        <p:spPr>
          <a:xfrm>
            <a:off x="644769" y="5736"/>
            <a:ext cx="9144000" cy="2387600"/>
          </a:xfrm>
        </p:spPr>
        <p:txBody>
          <a:bodyPr>
            <a:normAutofit/>
          </a:bodyPr>
          <a:lstStyle/>
          <a:p>
            <a:pPr algn="l"/>
            <a:r>
              <a:rPr lang="nl-BE" sz="4400" dirty="0"/>
              <a:t>De vierde wee:</a:t>
            </a:r>
            <a:br>
              <a:rPr lang="nl-BE" sz="4400" dirty="0"/>
            </a:br>
            <a:r>
              <a:rPr lang="nl-BE" sz="4400" dirty="0"/>
              <a:t>Maria ontmoet Jezus </a:t>
            </a:r>
            <a:br>
              <a:rPr lang="nl-BE" sz="4400" dirty="0"/>
            </a:br>
            <a:r>
              <a:rPr lang="nl-BE" sz="4400" dirty="0"/>
              <a:t>op zijn lijdensweg</a:t>
            </a:r>
          </a:p>
        </p:txBody>
      </p:sp>
      <p:sp>
        <p:nvSpPr>
          <p:cNvPr id="3" name="Ondertitel 2"/>
          <p:cNvSpPr>
            <a:spLocks noGrp="1"/>
          </p:cNvSpPr>
          <p:nvPr>
            <p:ph type="subTitle" idx="1"/>
          </p:nvPr>
        </p:nvSpPr>
        <p:spPr>
          <a:xfrm>
            <a:off x="213947" y="3332286"/>
            <a:ext cx="7356231" cy="2074984"/>
          </a:xfrm>
        </p:spPr>
        <p:txBody>
          <a:bodyPr>
            <a:noAutofit/>
          </a:bodyPr>
          <a:lstStyle/>
          <a:p>
            <a:r>
              <a:rPr lang="nl-BE" sz="2800" dirty="0"/>
              <a:t>Je moet van twee kanten komen </a:t>
            </a:r>
            <a:br>
              <a:rPr lang="nl-BE" sz="2800" dirty="0"/>
            </a:br>
            <a:r>
              <a:rPr lang="nl-BE" sz="2800" dirty="0"/>
              <a:t>om elkaar te ontmoeten</a:t>
            </a:r>
            <a:br>
              <a:rPr lang="nl-BE" sz="2800" dirty="0"/>
            </a:br>
            <a:r>
              <a:rPr lang="nl-BE" sz="2800" dirty="0"/>
              <a:t>Je moet jezelf in de ander durven zien</a:t>
            </a:r>
            <a:br>
              <a:rPr lang="nl-BE" sz="2800" dirty="0"/>
            </a:br>
            <a:r>
              <a:rPr lang="nl-BE" sz="2800" dirty="0"/>
              <a:t>Zonder in die ander te verdwijnen</a:t>
            </a:r>
          </a:p>
          <a:p>
            <a:r>
              <a:rPr lang="nl-BE" sz="2800" dirty="0"/>
              <a:t>-Stef Bos-</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7260" y="509953"/>
            <a:ext cx="3406064" cy="5547360"/>
          </a:xfrm>
          <a:prstGeom prst="rect">
            <a:avLst/>
          </a:prstGeom>
        </p:spPr>
      </p:pic>
      <p:sp>
        <p:nvSpPr>
          <p:cNvPr id="6" name="Rechthoek 5"/>
          <p:cNvSpPr/>
          <p:nvPr/>
        </p:nvSpPr>
        <p:spPr>
          <a:xfrm>
            <a:off x="7681947" y="6198547"/>
            <a:ext cx="4131890" cy="369332"/>
          </a:xfrm>
          <a:prstGeom prst="rect">
            <a:avLst/>
          </a:prstGeom>
        </p:spPr>
        <p:txBody>
          <a:bodyPr wrap="square">
            <a:spAutoFit/>
          </a:bodyPr>
          <a:lstStyle/>
          <a:p>
            <a:r>
              <a:rPr lang="nl-BE" dirty="0"/>
              <a:t>Maria en </a:t>
            </a:r>
            <a:r>
              <a:rPr lang="nl-BE" dirty="0" err="1"/>
              <a:t>Elisabet</a:t>
            </a:r>
            <a:r>
              <a:rPr lang="nl-BE" dirty="0"/>
              <a:t> – Een innige ontmoeting </a:t>
            </a:r>
          </a:p>
        </p:txBody>
      </p:sp>
      <p:sp>
        <p:nvSpPr>
          <p:cNvPr id="7" name="Rechthoek 6"/>
          <p:cNvSpPr/>
          <p:nvPr/>
        </p:nvSpPr>
        <p:spPr>
          <a:xfrm>
            <a:off x="10784421" y="5714966"/>
            <a:ext cx="663964" cy="369332"/>
          </a:xfrm>
          <a:prstGeom prst="rect">
            <a:avLst/>
          </a:prstGeom>
        </p:spPr>
        <p:txBody>
          <a:bodyPr wrap="none">
            <a:spAutoFit/>
          </a:bodyPr>
          <a:lstStyle/>
          <a:p>
            <a:r>
              <a:rPr lang="nl-BE" dirty="0"/>
              <a:t>ADW</a:t>
            </a:r>
          </a:p>
        </p:txBody>
      </p:sp>
    </p:spTree>
    <p:extLst>
      <p:ext uri="{BB962C8B-B14F-4D97-AF65-F5344CB8AC3E}">
        <p14:creationId xmlns:p14="http://schemas.microsoft.com/office/powerpoint/2010/main" val="402780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539258" y="365125"/>
            <a:ext cx="7039711" cy="4206877"/>
          </a:xfrm>
        </p:spPr>
        <p:txBody>
          <a:bodyPr>
            <a:normAutofit fontScale="90000"/>
          </a:bodyPr>
          <a:lstStyle/>
          <a:p>
            <a:r>
              <a:rPr lang="nl-BE" dirty="0"/>
              <a:t>Moeder Maria,</a:t>
            </a:r>
            <a:br>
              <a:rPr lang="nl-BE" dirty="0"/>
            </a:br>
            <a:r>
              <a:rPr lang="nl-BE" dirty="0"/>
              <a:t>in lijden en pijn was </a:t>
            </a:r>
            <a:br>
              <a:rPr lang="nl-BE" dirty="0"/>
            </a:br>
            <a:r>
              <a:rPr lang="nl-BE" dirty="0"/>
              <a:t>U uw Zoon nabij.</a:t>
            </a:r>
            <a:br>
              <a:rPr lang="nl-BE" dirty="0"/>
            </a:br>
            <a:r>
              <a:rPr lang="nl-BE" dirty="0"/>
              <a:t>Blijf ook bij ons </a:t>
            </a:r>
            <a:br>
              <a:rPr lang="nl-BE" dirty="0"/>
            </a:br>
            <a:r>
              <a:rPr lang="nl-BE" dirty="0"/>
              <a:t>als het leven lastig wordt.</a:t>
            </a:r>
            <a:br>
              <a:rPr lang="nl-BE" dirty="0"/>
            </a:br>
            <a:r>
              <a:rPr lang="nl-BE" dirty="0"/>
              <a:t>We bidden voor mensen </a:t>
            </a:r>
            <a:br>
              <a:rPr lang="nl-BE" dirty="0"/>
            </a:br>
            <a:r>
              <a:rPr lang="nl-BE" dirty="0"/>
              <a:t>die de ander tot steun willen zijn.</a:t>
            </a:r>
          </a:p>
        </p:txBody>
      </p:sp>
      <p:sp>
        <p:nvSpPr>
          <p:cNvPr id="3" name="Tijdelijke aanduiding voor inhoud 2"/>
          <p:cNvSpPr>
            <a:spLocks noGrp="1"/>
          </p:cNvSpPr>
          <p:nvPr>
            <p:ph idx="1"/>
          </p:nvPr>
        </p:nvSpPr>
        <p:spPr>
          <a:xfrm>
            <a:off x="2382714" y="5187464"/>
            <a:ext cx="3455377" cy="808893"/>
          </a:xfrm>
        </p:spPr>
        <p:txBody>
          <a:bodyPr/>
          <a:lstStyle/>
          <a:p>
            <a:pPr marL="0" indent="0">
              <a:buNone/>
            </a:pPr>
            <a:r>
              <a:rPr lang="nl-BE" dirty="0"/>
              <a:t>Wees gegroet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448" y="413237"/>
            <a:ext cx="3631513" cy="5996357"/>
          </a:xfrm>
          <a:prstGeom prst="rect">
            <a:avLst/>
          </a:prstGeom>
        </p:spPr>
      </p:pic>
    </p:spTree>
    <p:extLst>
      <p:ext uri="{BB962C8B-B14F-4D97-AF65-F5344CB8AC3E}">
        <p14:creationId xmlns:p14="http://schemas.microsoft.com/office/powerpoint/2010/main" val="3437195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p:txBody>
          <a:bodyPr/>
          <a:lstStyle/>
          <a:p>
            <a:r>
              <a:rPr lang="nl-BE" dirty="0"/>
              <a:t>De vijfde wee:</a:t>
            </a:r>
            <a:br>
              <a:rPr lang="nl-BE" dirty="0"/>
            </a:br>
            <a:r>
              <a:rPr lang="nl-BE" dirty="0"/>
              <a:t>Jezus sterft aan het kruis</a:t>
            </a:r>
          </a:p>
        </p:txBody>
      </p:sp>
      <p:sp>
        <p:nvSpPr>
          <p:cNvPr id="3" name="Tijdelijke aanduiding voor inhoud 2"/>
          <p:cNvSpPr>
            <a:spLocks noGrp="1"/>
          </p:cNvSpPr>
          <p:nvPr>
            <p:ph idx="1"/>
          </p:nvPr>
        </p:nvSpPr>
        <p:spPr>
          <a:xfrm>
            <a:off x="501162" y="2488222"/>
            <a:ext cx="7367953" cy="3284294"/>
          </a:xfrm>
        </p:spPr>
        <p:txBody>
          <a:bodyPr/>
          <a:lstStyle/>
          <a:p>
            <a:pPr marL="0" indent="0" algn="ctr">
              <a:buNone/>
            </a:pPr>
            <a:r>
              <a:rPr lang="nl-BE" dirty="0"/>
              <a:t>De koning der Joden krijgt een kroon van doornen.</a:t>
            </a:r>
            <a:br>
              <a:rPr lang="nl-BE" dirty="0"/>
            </a:br>
            <a:br>
              <a:rPr lang="nl-BE" dirty="0"/>
            </a:br>
            <a:r>
              <a:rPr lang="nl-BE" dirty="0"/>
              <a:t>De vrouw van Lot moest in allerijl haar thuis verlaten.</a:t>
            </a:r>
            <a:br>
              <a:rPr lang="nl-BE" dirty="0"/>
            </a:br>
            <a:r>
              <a:rPr lang="nl-BE" dirty="0"/>
              <a:t>Ze kijkt achterom en verandert in een zoutzuil.</a:t>
            </a:r>
            <a:br>
              <a:rPr lang="nl-BE" dirty="0"/>
            </a:br>
            <a:r>
              <a:rPr lang="nl-BE" dirty="0"/>
              <a:t>Prikkeldraad houdt haar vast aan haar verleden.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683" y="745515"/>
            <a:ext cx="3601425" cy="5402138"/>
          </a:xfrm>
          <a:prstGeom prst="rect">
            <a:avLst/>
          </a:prstGeom>
        </p:spPr>
      </p:pic>
      <p:sp>
        <p:nvSpPr>
          <p:cNvPr id="6" name="Rechthoek 5"/>
          <p:cNvSpPr/>
          <p:nvPr/>
        </p:nvSpPr>
        <p:spPr>
          <a:xfrm>
            <a:off x="11021814" y="5714967"/>
            <a:ext cx="663964" cy="369332"/>
          </a:xfrm>
          <a:prstGeom prst="rect">
            <a:avLst/>
          </a:prstGeom>
        </p:spPr>
        <p:txBody>
          <a:bodyPr wrap="none">
            <a:spAutoFit/>
          </a:bodyPr>
          <a:lstStyle/>
          <a:p>
            <a:r>
              <a:rPr lang="nl-BE" dirty="0"/>
              <a:t>ADW</a:t>
            </a:r>
          </a:p>
        </p:txBody>
      </p:sp>
      <p:sp>
        <p:nvSpPr>
          <p:cNvPr id="7" name="Rechthoek 6"/>
          <p:cNvSpPr/>
          <p:nvPr/>
        </p:nvSpPr>
        <p:spPr>
          <a:xfrm>
            <a:off x="7558399" y="6260092"/>
            <a:ext cx="4548489" cy="369332"/>
          </a:xfrm>
          <a:prstGeom prst="rect">
            <a:avLst/>
          </a:prstGeom>
        </p:spPr>
        <p:txBody>
          <a:bodyPr wrap="none">
            <a:spAutoFit/>
          </a:bodyPr>
          <a:lstStyle/>
          <a:p>
            <a:r>
              <a:rPr lang="nl-BE" dirty="0"/>
              <a:t>De vrouw van Lot – In de ban van het verleden</a:t>
            </a:r>
          </a:p>
        </p:txBody>
      </p:sp>
    </p:spTree>
    <p:extLst>
      <p:ext uri="{BB962C8B-B14F-4D97-AF65-F5344CB8AC3E}">
        <p14:creationId xmlns:p14="http://schemas.microsoft.com/office/powerpoint/2010/main" val="1083721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521677" y="365124"/>
            <a:ext cx="6204438" cy="5094899"/>
          </a:xfrm>
        </p:spPr>
        <p:txBody>
          <a:bodyPr>
            <a:normAutofit fontScale="90000"/>
          </a:bodyPr>
          <a:lstStyle/>
          <a:p>
            <a:r>
              <a:rPr lang="nl-BE" dirty="0"/>
              <a:t>Moeder Maria,</a:t>
            </a:r>
            <a:br>
              <a:rPr lang="nl-BE" dirty="0"/>
            </a:br>
            <a:r>
              <a:rPr lang="nl-BE" dirty="0"/>
              <a:t>help ons de pijn uit </a:t>
            </a:r>
            <a:br>
              <a:rPr lang="nl-BE" dirty="0"/>
            </a:br>
            <a:r>
              <a:rPr lang="nl-BE" dirty="0"/>
              <a:t>ons verleden los te laten.</a:t>
            </a:r>
            <a:br>
              <a:rPr lang="nl-BE" dirty="0"/>
            </a:br>
            <a:r>
              <a:rPr lang="nl-BE" dirty="0"/>
              <a:t>Neem onze doornenkroon af </a:t>
            </a:r>
            <a:br>
              <a:rPr lang="nl-BE" dirty="0"/>
            </a:br>
            <a:r>
              <a:rPr lang="nl-BE" dirty="0"/>
              <a:t>en geef het in Gods handen.</a:t>
            </a:r>
            <a:br>
              <a:rPr lang="nl-BE" dirty="0"/>
            </a:br>
            <a:r>
              <a:rPr lang="nl-BE" dirty="0"/>
              <a:t>We bidden voor </a:t>
            </a:r>
            <a:br>
              <a:rPr lang="nl-BE" dirty="0"/>
            </a:br>
            <a:r>
              <a:rPr lang="nl-BE" dirty="0"/>
              <a:t>een nieuwe toekomst, </a:t>
            </a:r>
            <a:br>
              <a:rPr lang="nl-BE" dirty="0"/>
            </a:br>
            <a:r>
              <a:rPr lang="nl-BE" dirty="0"/>
              <a:t>een nieuwe morgen.</a:t>
            </a:r>
            <a:br>
              <a:rPr lang="nl-BE" dirty="0"/>
            </a:br>
            <a:endParaRPr lang="nl-BE" dirty="0"/>
          </a:p>
        </p:txBody>
      </p:sp>
      <p:sp>
        <p:nvSpPr>
          <p:cNvPr id="3" name="Tijdelijke aanduiding voor inhoud 2"/>
          <p:cNvSpPr>
            <a:spLocks noGrp="1"/>
          </p:cNvSpPr>
          <p:nvPr>
            <p:ph idx="1"/>
          </p:nvPr>
        </p:nvSpPr>
        <p:spPr>
          <a:xfrm>
            <a:off x="1462455" y="5380890"/>
            <a:ext cx="3399692" cy="633047"/>
          </a:xfrm>
        </p:spPr>
        <p:txBody>
          <a:bodyPr/>
          <a:lstStyle/>
          <a:p>
            <a:pPr marL="0" indent="0">
              <a:buNone/>
            </a:pPr>
            <a:r>
              <a:rPr lang="nl-BE" dirty="0"/>
              <a:t>Wees gegroet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856" y="413238"/>
            <a:ext cx="3627477" cy="6013937"/>
          </a:xfrm>
          <a:prstGeom prst="rect">
            <a:avLst/>
          </a:prstGeom>
        </p:spPr>
      </p:pic>
    </p:spTree>
    <p:extLst>
      <p:ext uri="{BB962C8B-B14F-4D97-AF65-F5344CB8AC3E}">
        <p14:creationId xmlns:p14="http://schemas.microsoft.com/office/powerpoint/2010/main" val="849392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p:txBody>
          <a:bodyPr/>
          <a:lstStyle/>
          <a:p>
            <a:r>
              <a:rPr lang="nl-BE" dirty="0"/>
              <a:t>De zesde wee:</a:t>
            </a:r>
            <a:br>
              <a:rPr lang="nl-BE" dirty="0"/>
            </a:br>
            <a:r>
              <a:rPr lang="nl-BE" dirty="0"/>
              <a:t>Jezus in de armen van zijn moeder</a:t>
            </a:r>
          </a:p>
        </p:txBody>
      </p:sp>
      <p:sp>
        <p:nvSpPr>
          <p:cNvPr id="3" name="Tijdelijke aanduiding voor inhoud 2"/>
          <p:cNvSpPr>
            <a:spLocks noGrp="1"/>
          </p:cNvSpPr>
          <p:nvPr>
            <p:ph idx="1"/>
          </p:nvPr>
        </p:nvSpPr>
        <p:spPr>
          <a:xfrm>
            <a:off x="934915" y="2010263"/>
            <a:ext cx="4621823" cy="4351338"/>
          </a:xfrm>
        </p:spPr>
        <p:txBody>
          <a:bodyPr/>
          <a:lstStyle/>
          <a:p>
            <a:pPr marL="0" indent="0" algn="ctr">
              <a:buNone/>
            </a:pPr>
            <a:r>
              <a:rPr lang="nl-BE" dirty="0"/>
              <a:t>Liefde draagt.</a:t>
            </a:r>
            <a:br>
              <a:rPr lang="nl-BE" dirty="0"/>
            </a:br>
            <a:r>
              <a:rPr lang="nl-BE" dirty="0"/>
              <a:t>Als we dit doen voor elkaar</a:t>
            </a:r>
            <a:br>
              <a:rPr lang="nl-BE" dirty="0"/>
            </a:br>
            <a:r>
              <a:rPr lang="nl-BE" dirty="0"/>
              <a:t>een leven lang, ten einde toe,</a:t>
            </a:r>
            <a:br>
              <a:rPr lang="nl-BE" dirty="0"/>
            </a:br>
            <a:r>
              <a:rPr lang="nl-BE" dirty="0"/>
              <a:t>dan is er hoop</a:t>
            </a:r>
            <a:br>
              <a:rPr lang="nl-BE" dirty="0"/>
            </a:br>
            <a:r>
              <a:rPr lang="nl-BE" dirty="0"/>
              <a:t>dat wij gedragen worden</a:t>
            </a:r>
            <a:br>
              <a:rPr lang="nl-BE" dirty="0"/>
            </a:br>
            <a:r>
              <a:rPr lang="nl-BE" dirty="0"/>
              <a:t>over de dood</a:t>
            </a:r>
            <a:br>
              <a:rPr lang="nl-BE" dirty="0"/>
            </a:br>
            <a:r>
              <a:rPr lang="nl-BE" dirty="0"/>
              <a:t>niet in de herinnering</a:t>
            </a:r>
            <a:br>
              <a:rPr lang="nl-BE" dirty="0"/>
            </a:br>
            <a:r>
              <a:rPr lang="nl-BE" dirty="0"/>
              <a:t>van enkelen,</a:t>
            </a:r>
            <a:br>
              <a:rPr lang="nl-BE" dirty="0"/>
            </a:br>
            <a:r>
              <a:rPr lang="nl-BE" dirty="0"/>
              <a:t>maar in de Liefde</a:t>
            </a:r>
            <a:br>
              <a:rPr lang="nl-BE" dirty="0"/>
            </a:br>
            <a:r>
              <a:rPr lang="nl-BE" dirty="0"/>
              <a:t>die ons allen wacht</a:t>
            </a:r>
            <a:br>
              <a:rPr lang="nl-BE" dirty="0"/>
            </a:br>
            <a:r>
              <a:rPr lang="nl-BE" dirty="0"/>
              <a:t>en draagt.</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108" y="1696916"/>
            <a:ext cx="3508728" cy="4923691"/>
          </a:xfrm>
          <a:prstGeom prst="rect">
            <a:avLst/>
          </a:prstGeom>
        </p:spPr>
      </p:pic>
      <p:sp>
        <p:nvSpPr>
          <p:cNvPr id="6" name="Rechthoek 5"/>
          <p:cNvSpPr/>
          <p:nvPr/>
        </p:nvSpPr>
        <p:spPr>
          <a:xfrm>
            <a:off x="10504987" y="6295268"/>
            <a:ext cx="431528" cy="369332"/>
          </a:xfrm>
          <a:prstGeom prst="rect">
            <a:avLst/>
          </a:prstGeom>
        </p:spPr>
        <p:txBody>
          <a:bodyPr wrap="none">
            <a:spAutoFit/>
          </a:bodyPr>
          <a:lstStyle/>
          <a:p>
            <a:r>
              <a:rPr lang="nl-BE" dirty="0"/>
              <a:t>CC</a:t>
            </a:r>
          </a:p>
        </p:txBody>
      </p:sp>
    </p:spTree>
    <p:extLst>
      <p:ext uri="{BB962C8B-B14F-4D97-AF65-F5344CB8AC3E}">
        <p14:creationId xmlns:p14="http://schemas.microsoft.com/office/powerpoint/2010/main" val="3506054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477716" y="611309"/>
            <a:ext cx="5967046" cy="4444268"/>
          </a:xfrm>
        </p:spPr>
        <p:txBody>
          <a:bodyPr>
            <a:normAutofit fontScale="90000"/>
          </a:bodyPr>
          <a:lstStyle/>
          <a:p>
            <a:r>
              <a:rPr lang="nl-BE" dirty="0"/>
              <a:t>Moeder Maria,</a:t>
            </a:r>
            <a:br>
              <a:rPr lang="nl-BE" dirty="0"/>
            </a:br>
            <a:r>
              <a:rPr lang="nl-BE" dirty="0"/>
              <a:t>gij hebt het dode lichaam </a:t>
            </a:r>
            <a:br>
              <a:rPr lang="nl-BE" dirty="0"/>
            </a:br>
            <a:r>
              <a:rPr lang="nl-BE" dirty="0"/>
              <a:t>van uw Zoon </a:t>
            </a:r>
            <a:br>
              <a:rPr lang="nl-BE" dirty="0"/>
            </a:br>
            <a:r>
              <a:rPr lang="nl-BE" dirty="0"/>
              <a:t>in uw armen ontvangen en</a:t>
            </a:r>
            <a:br>
              <a:rPr lang="nl-BE" dirty="0"/>
            </a:br>
            <a:r>
              <a:rPr lang="nl-BE" dirty="0"/>
              <a:t>het gestreeld zoals </a:t>
            </a:r>
            <a:br>
              <a:rPr lang="nl-BE" dirty="0"/>
            </a:br>
            <a:r>
              <a:rPr lang="nl-BE" dirty="0"/>
              <a:t>alleen moeders dat kunnen.</a:t>
            </a:r>
            <a:br>
              <a:rPr lang="nl-BE" dirty="0"/>
            </a:br>
            <a:r>
              <a:rPr lang="nl-BE" dirty="0"/>
              <a:t>Wij bidden: </a:t>
            </a:r>
            <a:br>
              <a:rPr lang="nl-BE" dirty="0"/>
            </a:br>
            <a:r>
              <a:rPr lang="nl-BE" dirty="0"/>
              <a:t>troost allen die treuren.</a:t>
            </a:r>
          </a:p>
        </p:txBody>
      </p:sp>
      <p:sp>
        <p:nvSpPr>
          <p:cNvPr id="3" name="Tijdelijke aanduiding voor inhoud 2"/>
          <p:cNvSpPr>
            <a:spLocks noGrp="1"/>
          </p:cNvSpPr>
          <p:nvPr>
            <p:ph idx="1"/>
          </p:nvPr>
        </p:nvSpPr>
        <p:spPr>
          <a:xfrm>
            <a:off x="2297723" y="5328138"/>
            <a:ext cx="3373315" cy="562709"/>
          </a:xfrm>
        </p:spPr>
        <p:txBody>
          <a:bodyPr/>
          <a:lstStyle/>
          <a:p>
            <a:pPr marL="0" indent="0">
              <a:buNone/>
            </a:pPr>
            <a:r>
              <a:rPr lang="nl-BE" dirty="0"/>
              <a:t>Wees gegroet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052" y="580293"/>
            <a:ext cx="3581914" cy="5890847"/>
          </a:xfrm>
          <a:prstGeom prst="rect">
            <a:avLst/>
          </a:prstGeom>
        </p:spPr>
      </p:pic>
    </p:spTree>
    <p:extLst>
      <p:ext uri="{BB962C8B-B14F-4D97-AF65-F5344CB8AC3E}">
        <p14:creationId xmlns:p14="http://schemas.microsoft.com/office/powerpoint/2010/main" val="404390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p:txBody>
          <a:bodyPr/>
          <a:lstStyle/>
          <a:p>
            <a:r>
              <a:rPr lang="nl-BE" dirty="0"/>
              <a:t>De zevende wee:</a:t>
            </a:r>
            <a:br>
              <a:rPr lang="nl-BE" dirty="0"/>
            </a:br>
            <a:r>
              <a:rPr lang="nl-BE" dirty="0"/>
              <a:t>de begrafenis van Jezus</a:t>
            </a:r>
          </a:p>
        </p:txBody>
      </p:sp>
      <p:sp>
        <p:nvSpPr>
          <p:cNvPr id="3" name="Tijdelijke aanduiding voor inhoud 2"/>
          <p:cNvSpPr>
            <a:spLocks noGrp="1"/>
          </p:cNvSpPr>
          <p:nvPr>
            <p:ph idx="1"/>
          </p:nvPr>
        </p:nvSpPr>
        <p:spPr>
          <a:xfrm>
            <a:off x="281354" y="2180493"/>
            <a:ext cx="5952392" cy="3930162"/>
          </a:xfrm>
        </p:spPr>
        <p:txBody>
          <a:bodyPr>
            <a:noAutofit/>
          </a:bodyPr>
          <a:lstStyle/>
          <a:p>
            <a:pPr marL="0" indent="0" algn="ctr">
              <a:buNone/>
            </a:pPr>
            <a:r>
              <a:rPr lang="nl-BE" dirty="0"/>
              <a:t>De stilte valt.</a:t>
            </a:r>
            <a:br>
              <a:rPr lang="nl-BE" dirty="0"/>
            </a:br>
            <a:r>
              <a:rPr lang="nl-BE" dirty="0"/>
              <a:t>Stilte kan beangstigend zijn.</a:t>
            </a:r>
            <a:br>
              <a:rPr lang="nl-BE" dirty="0"/>
            </a:br>
            <a:r>
              <a:rPr lang="nl-BE" dirty="0"/>
              <a:t>Soms oorverdovend.</a:t>
            </a:r>
            <a:br>
              <a:rPr lang="nl-BE" dirty="0"/>
            </a:br>
            <a:r>
              <a:rPr lang="nl-BE" dirty="0"/>
              <a:t>Het vraagt uithouding, doorzetting ernaar te luisteren.</a:t>
            </a:r>
          </a:p>
          <a:p>
            <a:pPr marL="0" indent="0" algn="ctr">
              <a:buNone/>
            </a:pPr>
            <a:r>
              <a:rPr lang="nl-BE" dirty="0"/>
              <a:t>De tijd houdt haar adem in.</a:t>
            </a:r>
            <a:br>
              <a:rPr lang="nl-BE" dirty="0"/>
            </a:br>
            <a:r>
              <a:rPr lang="nl-BE" dirty="0"/>
              <a:t>Je weet dat de uitademing volgt. </a:t>
            </a:r>
            <a:br>
              <a:rPr lang="nl-BE" dirty="0"/>
            </a:br>
            <a:r>
              <a:rPr lang="nl-BE" dirty="0"/>
              <a:t>De ontspanning.</a:t>
            </a:r>
            <a:br>
              <a:rPr lang="nl-BE" dirty="0"/>
            </a:br>
            <a:r>
              <a:rPr lang="nl-BE" dirty="0"/>
              <a:t>De adem van nieuw leven.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971" y="1619569"/>
            <a:ext cx="4746829" cy="4754880"/>
          </a:xfrm>
          <a:prstGeom prst="rect">
            <a:avLst/>
          </a:prstGeom>
        </p:spPr>
      </p:pic>
      <p:sp>
        <p:nvSpPr>
          <p:cNvPr id="6" name="Rechthoek 5"/>
          <p:cNvSpPr/>
          <p:nvPr/>
        </p:nvSpPr>
        <p:spPr>
          <a:xfrm>
            <a:off x="6645167" y="6005117"/>
            <a:ext cx="431528" cy="369332"/>
          </a:xfrm>
          <a:prstGeom prst="rect">
            <a:avLst/>
          </a:prstGeom>
        </p:spPr>
        <p:txBody>
          <a:bodyPr wrap="none">
            <a:spAutoFit/>
          </a:bodyPr>
          <a:lstStyle/>
          <a:p>
            <a:r>
              <a:rPr lang="nl-BE" dirty="0"/>
              <a:t>CC</a:t>
            </a:r>
          </a:p>
        </p:txBody>
      </p:sp>
    </p:spTree>
    <p:extLst>
      <p:ext uri="{BB962C8B-B14F-4D97-AF65-F5344CB8AC3E}">
        <p14:creationId xmlns:p14="http://schemas.microsoft.com/office/powerpoint/2010/main" val="1110273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3" name="Tijdelijke aanduiding voor inhoud 2"/>
          <p:cNvSpPr>
            <a:spLocks noGrp="1"/>
          </p:cNvSpPr>
          <p:nvPr>
            <p:ph idx="1"/>
          </p:nvPr>
        </p:nvSpPr>
        <p:spPr>
          <a:xfrm>
            <a:off x="6201502" y="2449880"/>
            <a:ext cx="5395546" cy="2104537"/>
          </a:xfrm>
        </p:spPr>
        <p:txBody>
          <a:bodyPr>
            <a:normAutofit lnSpcReduction="10000"/>
          </a:bodyPr>
          <a:lstStyle/>
          <a:p>
            <a:pPr marL="0" indent="0" algn="ctr">
              <a:buNone/>
            </a:pPr>
            <a:r>
              <a:rPr lang="nl-BE" dirty="0"/>
              <a:t>God komt tot mij</a:t>
            </a:r>
            <a:br>
              <a:rPr lang="nl-BE" dirty="0"/>
            </a:br>
            <a:r>
              <a:rPr lang="nl-BE" dirty="0"/>
              <a:t>in het schemerdonker van de avond</a:t>
            </a:r>
            <a:br>
              <a:rPr lang="nl-BE" dirty="0"/>
            </a:br>
            <a:r>
              <a:rPr lang="nl-BE" dirty="0"/>
              <a:t>met de bloemen van mijn verleden,</a:t>
            </a:r>
            <a:br>
              <a:rPr lang="nl-BE" dirty="0"/>
            </a:br>
            <a:r>
              <a:rPr lang="nl-BE" dirty="0"/>
              <a:t>fris gehouden in Zijn korf.</a:t>
            </a:r>
          </a:p>
          <a:p>
            <a:pPr marL="0" indent="0" algn="ctr">
              <a:buNone/>
            </a:pPr>
            <a:r>
              <a:rPr lang="nl-BE" dirty="0"/>
              <a:t>-R. </a:t>
            </a:r>
            <a:r>
              <a:rPr lang="nl-BE" dirty="0" err="1"/>
              <a:t>Tagore</a:t>
            </a:r>
            <a:r>
              <a:rPr lang="nl-BE" dirty="0"/>
              <a:t>-</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38" y="694595"/>
            <a:ext cx="5291910" cy="5231423"/>
          </a:xfrm>
          <a:prstGeom prst="rect">
            <a:avLst/>
          </a:prstGeom>
        </p:spPr>
      </p:pic>
      <p:sp>
        <p:nvSpPr>
          <p:cNvPr id="8" name="Rechthoek 7"/>
          <p:cNvSpPr/>
          <p:nvPr/>
        </p:nvSpPr>
        <p:spPr>
          <a:xfrm>
            <a:off x="2283104" y="6075456"/>
            <a:ext cx="1944058" cy="369332"/>
          </a:xfrm>
          <a:prstGeom prst="rect">
            <a:avLst/>
          </a:prstGeom>
        </p:spPr>
        <p:txBody>
          <a:bodyPr wrap="none">
            <a:spAutoFit/>
          </a:bodyPr>
          <a:lstStyle/>
          <a:p>
            <a:r>
              <a:rPr lang="nl-BE" dirty="0"/>
              <a:t>Bloemenvrouwtjes</a:t>
            </a:r>
          </a:p>
        </p:txBody>
      </p:sp>
      <p:sp>
        <p:nvSpPr>
          <p:cNvPr id="9" name="Rechthoek 8"/>
          <p:cNvSpPr/>
          <p:nvPr/>
        </p:nvSpPr>
        <p:spPr>
          <a:xfrm>
            <a:off x="497429" y="5556707"/>
            <a:ext cx="663964" cy="369332"/>
          </a:xfrm>
          <a:prstGeom prst="rect">
            <a:avLst/>
          </a:prstGeom>
        </p:spPr>
        <p:txBody>
          <a:bodyPr wrap="none">
            <a:spAutoFit/>
          </a:bodyPr>
          <a:lstStyle/>
          <a:p>
            <a:r>
              <a:rPr lang="nl-BE" dirty="0"/>
              <a:t>ADW</a:t>
            </a:r>
          </a:p>
        </p:txBody>
      </p:sp>
    </p:spTree>
    <p:extLst>
      <p:ext uri="{BB962C8B-B14F-4D97-AF65-F5344CB8AC3E}">
        <p14:creationId xmlns:p14="http://schemas.microsoft.com/office/powerpoint/2010/main" val="414424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635977" y="365125"/>
            <a:ext cx="5685692" cy="3301267"/>
          </a:xfrm>
        </p:spPr>
        <p:txBody>
          <a:bodyPr>
            <a:normAutofit fontScale="90000"/>
          </a:bodyPr>
          <a:lstStyle/>
          <a:p>
            <a:r>
              <a:rPr lang="nl-BE" dirty="0"/>
              <a:t>Moeder Maria,</a:t>
            </a:r>
            <a:br>
              <a:rPr lang="nl-BE" dirty="0"/>
            </a:br>
            <a:r>
              <a:rPr lang="nl-BE" dirty="0"/>
              <a:t>vul onze leegheid </a:t>
            </a:r>
            <a:br>
              <a:rPr lang="nl-BE" dirty="0"/>
            </a:br>
            <a:r>
              <a:rPr lang="nl-BE" dirty="0"/>
              <a:t>met moederlijke tederheid</a:t>
            </a:r>
            <a:br>
              <a:rPr lang="nl-BE" dirty="0"/>
            </a:br>
            <a:r>
              <a:rPr lang="nl-BE" dirty="0"/>
              <a:t>en vraag aan uw Zoon </a:t>
            </a:r>
            <a:br>
              <a:rPr lang="nl-BE" dirty="0"/>
            </a:br>
            <a:r>
              <a:rPr lang="nl-BE" dirty="0"/>
              <a:t>eeuwig leven, in God geborgen.</a:t>
            </a:r>
          </a:p>
        </p:txBody>
      </p:sp>
      <p:sp>
        <p:nvSpPr>
          <p:cNvPr id="3" name="Tijdelijke aanduiding voor inhoud 2"/>
          <p:cNvSpPr>
            <a:spLocks noGrp="1"/>
          </p:cNvSpPr>
          <p:nvPr>
            <p:ph idx="1"/>
          </p:nvPr>
        </p:nvSpPr>
        <p:spPr>
          <a:xfrm>
            <a:off x="1796561" y="4659924"/>
            <a:ext cx="3434862" cy="501162"/>
          </a:xfrm>
        </p:spPr>
        <p:txBody>
          <a:bodyPr/>
          <a:lstStyle/>
          <a:p>
            <a:pPr marL="0" indent="0">
              <a:buNone/>
            </a:pPr>
            <a:r>
              <a:rPr lang="nl-BE" dirty="0"/>
              <a:t>Wees gegroet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865" y="501165"/>
            <a:ext cx="3519064" cy="5872480"/>
          </a:xfrm>
          <a:prstGeom prst="rect">
            <a:avLst/>
          </a:prstGeom>
        </p:spPr>
      </p:pic>
    </p:spTree>
    <p:extLst>
      <p:ext uri="{BB962C8B-B14F-4D97-AF65-F5344CB8AC3E}">
        <p14:creationId xmlns:p14="http://schemas.microsoft.com/office/powerpoint/2010/main" val="1593141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47" y="365125"/>
            <a:ext cx="4229334" cy="6258560"/>
          </a:xfrm>
          <a:prstGeom prst="rect">
            <a:avLst/>
          </a:prstGeom>
        </p:spPr>
      </p:pic>
      <p:sp>
        <p:nvSpPr>
          <p:cNvPr id="8" name="Tijdelijke aanduiding voor inhoud 7"/>
          <p:cNvSpPr>
            <a:spLocks noGrp="1"/>
          </p:cNvSpPr>
          <p:nvPr>
            <p:ph idx="1"/>
          </p:nvPr>
        </p:nvSpPr>
        <p:spPr>
          <a:xfrm>
            <a:off x="5890843" y="2599347"/>
            <a:ext cx="5802923" cy="961537"/>
          </a:xfrm>
        </p:spPr>
        <p:txBody>
          <a:bodyPr>
            <a:normAutofit lnSpcReduction="10000"/>
          </a:bodyPr>
          <a:lstStyle/>
          <a:p>
            <a:pPr marL="0" indent="0">
              <a:buNone/>
            </a:pPr>
            <a:r>
              <a:rPr lang="nl-BE" dirty="0"/>
              <a:t>We kijken hoopvol naar de toekomst.</a:t>
            </a:r>
          </a:p>
          <a:p>
            <a:pPr marL="0" indent="0">
              <a:buNone/>
            </a:pPr>
            <a:r>
              <a:rPr lang="nl-BE" dirty="0"/>
              <a:t>We vertrouwen op de nieuwe morgen.</a:t>
            </a:r>
          </a:p>
        </p:txBody>
      </p:sp>
      <p:sp>
        <p:nvSpPr>
          <p:cNvPr id="9" name="Rechthoek 8"/>
          <p:cNvSpPr/>
          <p:nvPr/>
        </p:nvSpPr>
        <p:spPr>
          <a:xfrm>
            <a:off x="4684485" y="5653423"/>
            <a:ext cx="431528" cy="369332"/>
          </a:xfrm>
          <a:prstGeom prst="rect">
            <a:avLst/>
          </a:prstGeom>
        </p:spPr>
        <p:txBody>
          <a:bodyPr wrap="none">
            <a:spAutoFit/>
          </a:bodyPr>
          <a:lstStyle/>
          <a:p>
            <a:r>
              <a:rPr lang="nl-BE" dirty="0"/>
              <a:t>CC</a:t>
            </a:r>
          </a:p>
        </p:txBody>
      </p:sp>
    </p:spTree>
    <p:extLst>
      <p:ext uri="{BB962C8B-B14F-4D97-AF65-F5344CB8AC3E}">
        <p14:creationId xmlns:p14="http://schemas.microsoft.com/office/powerpoint/2010/main" val="270530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ctrTitle"/>
          </p:nvPr>
        </p:nvSpPr>
        <p:spPr>
          <a:xfrm>
            <a:off x="518745" y="1793631"/>
            <a:ext cx="5631962" cy="3165231"/>
          </a:xfrm>
        </p:spPr>
        <p:txBody>
          <a:bodyPr>
            <a:normAutofit fontScale="90000"/>
          </a:bodyPr>
          <a:lstStyle/>
          <a:p>
            <a:r>
              <a:rPr lang="nl-BE" dirty="0"/>
              <a:t>Bezinningsmoment rond </a:t>
            </a:r>
            <a:br>
              <a:rPr lang="nl-BE" dirty="0"/>
            </a:br>
            <a:r>
              <a:rPr lang="nl-BE" dirty="0"/>
              <a:t>de 7 Weeën van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956" y="360483"/>
            <a:ext cx="4682121" cy="5939486"/>
          </a:xfrm>
          <a:prstGeom prst="rect">
            <a:avLst/>
          </a:prstGeom>
        </p:spPr>
      </p:pic>
    </p:spTree>
    <p:extLst>
      <p:ext uri="{BB962C8B-B14F-4D97-AF65-F5344CB8AC3E}">
        <p14:creationId xmlns:p14="http://schemas.microsoft.com/office/powerpoint/2010/main" val="111392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987669" y="2686292"/>
            <a:ext cx="10515600" cy="3934313"/>
          </a:xfrm>
        </p:spPr>
        <p:txBody>
          <a:bodyPr>
            <a:normAutofit/>
          </a:bodyPr>
          <a:lstStyle/>
          <a:p>
            <a:pPr algn="ctr"/>
            <a:r>
              <a:rPr lang="nl-BE" sz="3000" dirty="0"/>
              <a:t>Met dank aan de kunstenaars </a:t>
            </a:r>
            <a:br>
              <a:rPr lang="nl-BE" sz="3000" dirty="0"/>
            </a:br>
            <a:r>
              <a:rPr lang="nl-BE" sz="3000" dirty="0"/>
              <a:t>Annick De </a:t>
            </a:r>
            <a:r>
              <a:rPr lang="nl-BE" sz="3000" dirty="0" err="1"/>
              <a:t>Wispelaere</a:t>
            </a:r>
            <a:r>
              <a:rPr lang="nl-BE" sz="3000" dirty="0"/>
              <a:t> (ADW) en</a:t>
            </a:r>
            <a:br>
              <a:rPr lang="nl-BE" sz="3000" dirty="0"/>
            </a:br>
            <a:r>
              <a:rPr lang="nl-BE" sz="3000" dirty="0"/>
              <a:t>Christiane Constandt (CC)</a:t>
            </a:r>
            <a:br>
              <a:rPr lang="nl-BE" sz="3000" dirty="0"/>
            </a:br>
            <a:br>
              <a:rPr lang="nl-BE" sz="3000" dirty="0"/>
            </a:br>
            <a:r>
              <a:rPr lang="nl-BE" sz="3000" dirty="0"/>
              <a:t>Zij stelden tentoon tijdens </a:t>
            </a:r>
            <a:r>
              <a:rPr lang="nl-BE" sz="3000" dirty="0" err="1"/>
              <a:t>Illud</a:t>
            </a:r>
            <a:r>
              <a:rPr lang="nl-BE" sz="3000" dirty="0"/>
              <a:t> </a:t>
            </a:r>
            <a:r>
              <a:rPr lang="nl-BE" sz="3000" dirty="0" err="1"/>
              <a:t>Mane</a:t>
            </a:r>
            <a:r>
              <a:rPr lang="nl-BE" sz="3000" dirty="0"/>
              <a:t> 2019</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50" y="571500"/>
            <a:ext cx="10146135" cy="2664069"/>
          </a:xfrm>
          <a:prstGeom prst="rect">
            <a:avLst/>
          </a:prstGeom>
        </p:spPr>
      </p:pic>
    </p:spTree>
    <p:extLst>
      <p:ext uri="{BB962C8B-B14F-4D97-AF65-F5344CB8AC3E}">
        <p14:creationId xmlns:p14="http://schemas.microsoft.com/office/powerpoint/2010/main" val="188331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4967652" y="365125"/>
            <a:ext cx="6421316" cy="1325563"/>
          </a:xfrm>
        </p:spPr>
        <p:txBody>
          <a:bodyPr/>
          <a:lstStyle/>
          <a:p>
            <a:r>
              <a:rPr lang="nl-BE" dirty="0"/>
              <a:t>Thuiskomen</a:t>
            </a:r>
          </a:p>
        </p:txBody>
      </p:sp>
      <p:sp>
        <p:nvSpPr>
          <p:cNvPr id="3" name="Tijdelijke aanduiding voor inhoud 2"/>
          <p:cNvSpPr>
            <a:spLocks noGrp="1"/>
          </p:cNvSpPr>
          <p:nvPr>
            <p:ph idx="1"/>
          </p:nvPr>
        </p:nvSpPr>
        <p:spPr>
          <a:xfrm>
            <a:off x="4967652" y="1825625"/>
            <a:ext cx="6430108" cy="4351338"/>
          </a:xfrm>
        </p:spPr>
        <p:txBody>
          <a:bodyPr/>
          <a:lstStyle/>
          <a:p>
            <a:pPr marL="0" indent="0">
              <a:buNone/>
            </a:pPr>
            <a:r>
              <a:rPr lang="nl-BE" dirty="0"/>
              <a:t>Op onze levensweg komen we liefde en vreugde tegen, maar ook pijn en verdriet. We zijn blij als we op onze tocht ergens mogen thuiskomen. </a:t>
            </a:r>
            <a:br>
              <a:rPr lang="nl-BE" dirty="0"/>
            </a:br>
            <a:br>
              <a:rPr lang="nl-BE" dirty="0"/>
            </a:br>
            <a:r>
              <a:rPr lang="nl-BE" dirty="0"/>
              <a:t>Met de Zusters O.L.V. van 7 Weeën mogen we thuiskomen in de geborgenheid van de hemelse Moeder, die de deur opent op Gods allesomvattende liefde.</a:t>
            </a:r>
          </a:p>
          <a:p>
            <a:pPr marL="0" indent="0">
              <a:buNone/>
            </a:pPr>
            <a:endParaRPr lang="nl-BE" dirty="0"/>
          </a:p>
          <a:p>
            <a:pPr marL="0" indent="0">
              <a:buNone/>
            </a:pPr>
            <a:endParaRPr lang="nl-BE"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38" y="457199"/>
            <a:ext cx="3896122" cy="5866071"/>
          </a:xfrm>
          <a:prstGeom prst="rect">
            <a:avLst/>
          </a:prstGeom>
        </p:spPr>
      </p:pic>
    </p:spTree>
    <p:extLst>
      <p:ext uri="{BB962C8B-B14F-4D97-AF65-F5344CB8AC3E}">
        <p14:creationId xmlns:p14="http://schemas.microsoft.com/office/powerpoint/2010/main" val="146490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6715" y="-272562"/>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ctrTitle"/>
          </p:nvPr>
        </p:nvSpPr>
        <p:spPr>
          <a:xfrm>
            <a:off x="272562" y="131884"/>
            <a:ext cx="10395438" cy="1626577"/>
          </a:xfrm>
        </p:spPr>
        <p:txBody>
          <a:bodyPr>
            <a:normAutofit/>
          </a:bodyPr>
          <a:lstStyle/>
          <a:p>
            <a:pPr algn="l"/>
            <a:r>
              <a:rPr lang="nl-BE" sz="4400" dirty="0"/>
              <a:t>De eerste wee: </a:t>
            </a:r>
            <a:br>
              <a:rPr lang="nl-BE" sz="4400" dirty="0"/>
            </a:br>
            <a:r>
              <a:rPr lang="nl-BE" sz="4400" dirty="0"/>
              <a:t>Opdracht van Jezus in de tempel</a:t>
            </a:r>
          </a:p>
        </p:txBody>
      </p:sp>
      <p:sp>
        <p:nvSpPr>
          <p:cNvPr id="6" name="Ondertitel 5"/>
          <p:cNvSpPr>
            <a:spLocks noGrp="1"/>
          </p:cNvSpPr>
          <p:nvPr>
            <p:ph type="subTitle" idx="1"/>
          </p:nvPr>
        </p:nvSpPr>
        <p:spPr>
          <a:xfrm>
            <a:off x="272563" y="2968992"/>
            <a:ext cx="6330462" cy="2552578"/>
          </a:xfrm>
        </p:spPr>
        <p:txBody>
          <a:bodyPr>
            <a:normAutofit fontScale="92500" lnSpcReduction="20000"/>
          </a:bodyPr>
          <a:lstStyle/>
          <a:p>
            <a:r>
              <a:rPr lang="nl-BE" sz="2800" dirty="0"/>
              <a:t>Jozef en Maria brengen een eenvoudig geschenk mee naar de tempel: </a:t>
            </a:r>
            <a:br>
              <a:rPr lang="nl-BE" sz="2800" dirty="0"/>
            </a:br>
            <a:r>
              <a:rPr lang="nl-BE" sz="2800" dirty="0"/>
              <a:t>een koppel duiven.</a:t>
            </a:r>
          </a:p>
          <a:p>
            <a:endParaRPr lang="nl-BE" sz="2800" dirty="0"/>
          </a:p>
          <a:p>
            <a:r>
              <a:rPr lang="nl-BE" sz="2800" dirty="0"/>
              <a:t>De duif staat symbool voor vrede.</a:t>
            </a:r>
          </a:p>
          <a:p>
            <a:r>
              <a:rPr lang="nl-BE" sz="2800" dirty="0"/>
              <a:t>Waar we ook zijn, waar we ook komen, </a:t>
            </a:r>
            <a:br>
              <a:rPr lang="nl-BE" sz="2800" dirty="0"/>
            </a:br>
            <a:r>
              <a:rPr lang="nl-BE" sz="2800" dirty="0"/>
              <a:t>we kunnen altijd vrede meebrengen.</a:t>
            </a:r>
          </a:p>
          <a:p>
            <a:endParaRPr lang="nl-BE" dirty="0"/>
          </a:p>
        </p:txBody>
      </p:sp>
      <p:pic>
        <p:nvPicPr>
          <p:cNvPr id="5" name="Tijdelijke aanduiding voor inhoud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207616" y="2071072"/>
            <a:ext cx="4351337" cy="4351338"/>
          </a:xfrm>
        </p:spPr>
      </p:pic>
      <p:sp>
        <p:nvSpPr>
          <p:cNvPr id="7" name="Rechthoek 6"/>
          <p:cNvSpPr/>
          <p:nvPr/>
        </p:nvSpPr>
        <p:spPr>
          <a:xfrm>
            <a:off x="7276295" y="6013903"/>
            <a:ext cx="431528" cy="369332"/>
          </a:xfrm>
          <a:prstGeom prst="rect">
            <a:avLst/>
          </a:prstGeom>
        </p:spPr>
        <p:txBody>
          <a:bodyPr wrap="none">
            <a:spAutoFit/>
          </a:bodyPr>
          <a:lstStyle/>
          <a:p>
            <a:r>
              <a:rPr lang="nl-BE" dirty="0"/>
              <a:t>CC</a:t>
            </a:r>
          </a:p>
        </p:txBody>
      </p:sp>
    </p:spTree>
    <p:extLst>
      <p:ext uri="{BB962C8B-B14F-4D97-AF65-F5344CB8AC3E}">
        <p14:creationId xmlns:p14="http://schemas.microsoft.com/office/powerpoint/2010/main" val="55640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838200" y="365125"/>
            <a:ext cx="10515600" cy="2017590"/>
          </a:xfrm>
        </p:spPr>
        <p:txBody>
          <a:bodyPr>
            <a:normAutofit fontScale="90000"/>
          </a:bodyPr>
          <a:lstStyle/>
          <a:p>
            <a:r>
              <a:rPr lang="nl-BE" dirty="0"/>
              <a:t>Moeder Maria, </a:t>
            </a:r>
            <a:br>
              <a:rPr lang="nl-BE" dirty="0"/>
            </a:br>
            <a:r>
              <a:rPr lang="nl-BE" dirty="0"/>
              <a:t>schenk ons iets van uw geloof in donkere dagen.</a:t>
            </a:r>
            <a:br>
              <a:rPr lang="nl-BE" dirty="0"/>
            </a:br>
            <a:r>
              <a:rPr lang="nl-BE" dirty="0"/>
              <a:t>We bidden dat we een teken van hoop en </a:t>
            </a:r>
            <a:br>
              <a:rPr lang="nl-BE" dirty="0"/>
            </a:br>
            <a:r>
              <a:rPr lang="nl-BE" dirty="0"/>
              <a:t>een baken van licht mogen zijn.</a:t>
            </a:r>
          </a:p>
        </p:txBody>
      </p:sp>
      <p:sp>
        <p:nvSpPr>
          <p:cNvPr id="3" name="Tijdelijke aanduiding voor inhoud 2"/>
          <p:cNvSpPr>
            <a:spLocks noGrp="1"/>
          </p:cNvSpPr>
          <p:nvPr>
            <p:ph idx="1"/>
          </p:nvPr>
        </p:nvSpPr>
        <p:spPr>
          <a:xfrm>
            <a:off x="838200" y="3059723"/>
            <a:ext cx="6054969" cy="3165232"/>
          </a:xfrm>
        </p:spPr>
        <p:txBody>
          <a:bodyPr>
            <a:normAutofit lnSpcReduction="10000"/>
          </a:bodyPr>
          <a:lstStyle/>
          <a:p>
            <a:pPr marL="0" indent="0" algn="ctr">
              <a:buNone/>
            </a:pPr>
            <a:r>
              <a:rPr lang="nl-BE" dirty="0"/>
              <a:t>Wees gegroet Maria,</a:t>
            </a:r>
            <a:br>
              <a:rPr lang="nl-BE" dirty="0"/>
            </a:br>
            <a:r>
              <a:rPr lang="nl-BE" dirty="0"/>
              <a:t>vol van genade, de Heer is met U.</a:t>
            </a:r>
            <a:br>
              <a:rPr lang="nl-BE" dirty="0"/>
            </a:br>
            <a:r>
              <a:rPr lang="nl-BE" dirty="0"/>
              <a:t>Gezegend zijt gij boven alle vrouwen</a:t>
            </a:r>
            <a:br>
              <a:rPr lang="nl-BE" dirty="0"/>
            </a:br>
            <a:r>
              <a:rPr lang="nl-BE" dirty="0"/>
              <a:t>en gezegend is de vrucht </a:t>
            </a:r>
            <a:br>
              <a:rPr lang="nl-BE" dirty="0"/>
            </a:br>
            <a:r>
              <a:rPr lang="nl-BE" dirty="0"/>
              <a:t>van uw lichaam Jezus.</a:t>
            </a:r>
            <a:br>
              <a:rPr lang="nl-BE" dirty="0"/>
            </a:br>
            <a:r>
              <a:rPr lang="nl-BE" dirty="0"/>
              <a:t>Heilige Maria, Moeder Gods, </a:t>
            </a:r>
            <a:br>
              <a:rPr lang="nl-BE" dirty="0"/>
            </a:br>
            <a:r>
              <a:rPr lang="nl-BE" dirty="0"/>
              <a:t>bid voor ons arme zondaars.</a:t>
            </a:r>
            <a:br>
              <a:rPr lang="nl-BE" dirty="0"/>
            </a:br>
            <a:r>
              <a:rPr lang="nl-BE" dirty="0"/>
              <a:t>Nu en in het uur van onze dood. </a:t>
            </a:r>
            <a:br>
              <a:rPr lang="nl-BE" dirty="0"/>
            </a:br>
            <a:r>
              <a:rPr lang="nl-BE" dirty="0"/>
              <a:t>Amen.</a:t>
            </a: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t="8846" b="46026"/>
          <a:stretch/>
        </p:blipFill>
        <p:spPr>
          <a:xfrm>
            <a:off x="7323564" y="3103683"/>
            <a:ext cx="4103929" cy="3094893"/>
          </a:xfrm>
          <a:prstGeom prst="rect">
            <a:avLst/>
          </a:prstGeom>
        </p:spPr>
      </p:pic>
    </p:spTree>
    <p:extLst>
      <p:ext uri="{BB962C8B-B14F-4D97-AF65-F5344CB8AC3E}">
        <p14:creationId xmlns:p14="http://schemas.microsoft.com/office/powerpoint/2010/main" val="71753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p:txBody>
          <a:bodyPr/>
          <a:lstStyle/>
          <a:p>
            <a:r>
              <a:rPr lang="nl-BE" dirty="0"/>
              <a:t>De tweede wee:</a:t>
            </a:r>
            <a:br>
              <a:rPr lang="nl-BE" dirty="0"/>
            </a:br>
            <a:r>
              <a:rPr lang="nl-BE" dirty="0"/>
              <a:t>De vlucht naar Egypte</a:t>
            </a:r>
          </a:p>
        </p:txBody>
      </p:sp>
      <p:sp>
        <p:nvSpPr>
          <p:cNvPr id="3" name="Tijdelijke aanduiding voor inhoud 2"/>
          <p:cNvSpPr>
            <a:spLocks noGrp="1"/>
          </p:cNvSpPr>
          <p:nvPr>
            <p:ph idx="1"/>
          </p:nvPr>
        </p:nvSpPr>
        <p:spPr>
          <a:xfrm>
            <a:off x="4545619" y="2664068"/>
            <a:ext cx="7054362" cy="2927840"/>
          </a:xfrm>
        </p:spPr>
        <p:txBody>
          <a:bodyPr/>
          <a:lstStyle/>
          <a:p>
            <a:pPr marL="0" indent="0" algn="ctr">
              <a:buNone/>
            </a:pPr>
            <a:r>
              <a:rPr lang="nl-BE" dirty="0"/>
              <a:t>Jozef kreeg een droom en vluchtte daarop met zijn gezin naar veiliger oorden.</a:t>
            </a:r>
          </a:p>
          <a:p>
            <a:pPr marL="0" indent="0" algn="ctr">
              <a:buNone/>
            </a:pPr>
            <a:endParaRPr lang="nl-BE" dirty="0"/>
          </a:p>
          <a:p>
            <a:pPr marL="0" indent="0" algn="ctr">
              <a:buNone/>
            </a:pPr>
            <a:r>
              <a:rPr lang="nl-BE" dirty="0"/>
              <a:t>Het vertrouwen in het woord van God en</a:t>
            </a:r>
            <a:br>
              <a:rPr lang="nl-BE" dirty="0"/>
            </a:br>
            <a:r>
              <a:rPr lang="nl-BE" dirty="0"/>
              <a:t>de liefde voor zijn gezin </a:t>
            </a:r>
            <a:br>
              <a:rPr lang="nl-BE" dirty="0"/>
            </a:br>
            <a:r>
              <a:rPr lang="nl-BE" dirty="0"/>
              <a:t>sterken hem om op pad te gaan.</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5" y="1834417"/>
            <a:ext cx="3141599" cy="4742542"/>
          </a:xfrm>
          <a:prstGeom prst="rect">
            <a:avLst/>
          </a:prstGeom>
        </p:spPr>
      </p:pic>
      <p:sp>
        <p:nvSpPr>
          <p:cNvPr id="6" name="Rechthoek 5"/>
          <p:cNvSpPr/>
          <p:nvPr/>
        </p:nvSpPr>
        <p:spPr>
          <a:xfrm>
            <a:off x="3601111" y="6224924"/>
            <a:ext cx="431528" cy="369332"/>
          </a:xfrm>
          <a:prstGeom prst="rect">
            <a:avLst/>
          </a:prstGeom>
        </p:spPr>
        <p:txBody>
          <a:bodyPr wrap="none">
            <a:spAutoFit/>
          </a:bodyPr>
          <a:lstStyle/>
          <a:p>
            <a:r>
              <a:rPr lang="nl-BE" dirty="0"/>
              <a:t>CC</a:t>
            </a:r>
          </a:p>
        </p:txBody>
      </p:sp>
    </p:spTree>
    <p:extLst>
      <p:ext uri="{BB962C8B-B14F-4D97-AF65-F5344CB8AC3E}">
        <p14:creationId xmlns:p14="http://schemas.microsoft.com/office/powerpoint/2010/main" val="2294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328245" y="298936"/>
            <a:ext cx="6974960" cy="4572002"/>
          </a:xfrm>
        </p:spPr>
        <p:txBody>
          <a:bodyPr>
            <a:normAutofit fontScale="90000"/>
          </a:bodyPr>
          <a:lstStyle/>
          <a:p>
            <a:r>
              <a:rPr lang="nl-BE" dirty="0"/>
              <a:t>Moeder Maria,</a:t>
            </a:r>
            <a:br>
              <a:rPr lang="nl-BE" dirty="0"/>
            </a:br>
            <a:r>
              <a:rPr lang="nl-BE" dirty="0"/>
              <a:t>wees ons nabij </a:t>
            </a:r>
            <a:br>
              <a:rPr lang="nl-BE" dirty="0"/>
            </a:br>
            <a:r>
              <a:rPr lang="nl-BE" dirty="0"/>
              <a:t>als wij op de vlucht zijn</a:t>
            </a:r>
            <a:br>
              <a:rPr lang="nl-BE" dirty="0"/>
            </a:br>
            <a:r>
              <a:rPr lang="nl-BE" dirty="0"/>
              <a:t>voor onszelf, voor anderen </a:t>
            </a:r>
            <a:br>
              <a:rPr lang="nl-BE" dirty="0"/>
            </a:br>
            <a:r>
              <a:rPr lang="nl-BE" dirty="0"/>
              <a:t>of voor God.</a:t>
            </a:r>
            <a:br>
              <a:rPr lang="nl-BE" dirty="0"/>
            </a:br>
            <a:r>
              <a:rPr lang="nl-BE" dirty="0"/>
              <a:t>We bidden: breng ons veilig thuis</a:t>
            </a:r>
            <a:br>
              <a:rPr lang="nl-BE" dirty="0"/>
            </a:br>
            <a:r>
              <a:rPr lang="nl-BE" dirty="0"/>
              <a:t>in Jezus’ vriendschap en </a:t>
            </a:r>
            <a:br>
              <a:rPr lang="nl-BE" dirty="0"/>
            </a:br>
            <a:r>
              <a:rPr lang="nl-BE" dirty="0"/>
              <a:t>Gods liefde.</a:t>
            </a:r>
          </a:p>
        </p:txBody>
      </p:sp>
      <p:sp>
        <p:nvSpPr>
          <p:cNvPr id="3" name="Tijdelijke aanduiding voor inhoud 2"/>
          <p:cNvSpPr>
            <a:spLocks noGrp="1"/>
          </p:cNvSpPr>
          <p:nvPr>
            <p:ph idx="1"/>
          </p:nvPr>
        </p:nvSpPr>
        <p:spPr>
          <a:xfrm>
            <a:off x="1389184" y="5389687"/>
            <a:ext cx="4018085" cy="571498"/>
          </a:xfrm>
        </p:spPr>
        <p:txBody>
          <a:bodyPr/>
          <a:lstStyle/>
          <a:p>
            <a:pPr marL="0" indent="0">
              <a:buNone/>
            </a:pPr>
            <a:r>
              <a:rPr lang="nl-BE" dirty="0"/>
              <a:t>Wees gegroet Maria…</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930" y="316518"/>
            <a:ext cx="3684583" cy="6187440"/>
          </a:xfrm>
          <a:prstGeom prst="rect">
            <a:avLst/>
          </a:prstGeom>
        </p:spPr>
      </p:pic>
    </p:spTree>
    <p:extLst>
      <p:ext uri="{BB962C8B-B14F-4D97-AF65-F5344CB8AC3E}">
        <p14:creationId xmlns:p14="http://schemas.microsoft.com/office/powerpoint/2010/main" val="121636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ctrTitle"/>
          </p:nvPr>
        </p:nvSpPr>
        <p:spPr>
          <a:xfrm>
            <a:off x="465992" y="158268"/>
            <a:ext cx="8414239" cy="2145323"/>
          </a:xfrm>
        </p:spPr>
        <p:txBody>
          <a:bodyPr>
            <a:normAutofit/>
          </a:bodyPr>
          <a:lstStyle/>
          <a:p>
            <a:pPr algn="l"/>
            <a:r>
              <a:rPr lang="nl-BE" sz="4400" dirty="0"/>
              <a:t>De derde wee:</a:t>
            </a:r>
            <a:br>
              <a:rPr lang="nl-BE" sz="4400" dirty="0"/>
            </a:br>
            <a:r>
              <a:rPr lang="nl-BE" sz="4400" dirty="0"/>
              <a:t>Jezus verloren in de tempel , teruggevonden.</a:t>
            </a:r>
          </a:p>
        </p:txBody>
      </p:sp>
      <p:sp>
        <p:nvSpPr>
          <p:cNvPr id="8" name="Ondertitel 7"/>
          <p:cNvSpPr>
            <a:spLocks noGrp="1"/>
          </p:cNvSpPr>
          <p:nvPr>
            <p:ph type="subTitle" idx="1"/>
          </p:nvPr>
        </p:nvSpPr>
        <p:spPr>
          <a:xfrm>
            <a:off x="43962" y="2699237"/>
            <a:ext cx="6444761" cy="3666394"/>
          </a:xfrm>
        </p:spPr>
        <p:txBody>
          <a:bodyPr>
            <a:noAutofit/>
          </a:bodyPr>
          <a:lstStyle/>
          <a:p>
            <a:r>
              <a:rPr lang="nl-BE" dirty="0"/>
              <a:t>Afgescheiden zijn, brengt verdriet met zich mee. </a:t>
            </a:r>
            <a:br>
              <a:rPr lang="nl-BE" dirty="0"/>
            </a:br>
            <a:r>
              <a:rPr lang="nl-BE" dirty="0"/>
              <a:t>Het kan aan je kleven zoals druppels/tranen aan</a:t>
            </a:r>
            <a:br>
              <a:rPr lang="nl-BE" dirty="0"/>
            </a:br>
            <a:r>
              <a:rPr lang="nl-BE" dirty="0"/>
              <a:t>je kleed.</a:t>
            </a:r>
            <a:br>
              <a:rPr lang="nl-BE" dirty="0"/>
            </a:br>
            <a:r>
              <a:rPr lang="nl-BE" dirty="0"/>
              <a:t>Zoals bij Hanna die haar zoon afstaat voor de tempeldienst.</a:t>
            </a:r>
            <a:br>
              <a:rPr lang="nl-BE" dirty="0"/>
            </a:br>
            <a:br>
              <a:rPr lang="nl-BE" dirty="0"/>
            </a:br>
            <a:r>
              <a:rPr lang="nl-BE" dirty="0"/>
              <a:t>Toch is er ook blijvende </a:t>
            </a:r>
            <a:r>
              <a:rPr lang="nl-BE"/>
              <a:t>verbondenheid in</a:t>
            </a:r>
            <a:br>
              <a:rPr lang="nl-BE"/>
            </a:br>
            <a:r>
              <a:rPr lang="nl-BE"/>
              <a:t>het </a:t>
            </a:r>
            <a:r>
              <a:rPr lang="nl-BE" dirty="0"/>
              <a:t>hart.</a:t>
            </a:r>
            <a:br>
              <a:rPr lang="nl-BE" dirty="0"/>
            </a:br>
            <a:r>
              <a:rPr lang="nl-BE" dirty="0"/>
              <a:t>Elk jaar zien ze elkaar terug en brengt ze hem een manteltje.</a:t>
            </a:r>
          </a:p>
        </p:txBody>
      </p:sp>
      <p:pic>
        <p:nvPicPr>
          <p:cNvPr id="5" name="Tijdelijke aanduiding voor inhoud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16200000">
            <a:off x="8199560" y="2638425"/>
            <a:ext cx="4352925" cy="2901950"/>
          </a:xfrm>
        </p:spPr>
      </p:pic>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11521" t="12787" r="11858" b="7341"/>
          <a:stretch/>
        </p:blipFill>
        <p:spPr>
          <a:xfrm rot="5400000">
            <a:off x="6370102" y="3899468"/>
            <a:ext cx="2620111" cy="2048448"/>
          </a:xfrm>
          <a:prstGeom prst="rect">
            <a:avLst/>
          </a:prstGeom>
        </p:spPr>
      </p:pic>
      <p:sp>
        <p:nvSpPr>
          <p:cNvPr id="9" name="Rechthoek 8"/>
          <p:cNvSpPr/>
          <p:nvPr/>
        </p:nvSpPr>
        <p:spPr>
          <a:xfrm>
            <a:off x="7380391" y="6295263"/>
            <a:ext cx="2524858" cy="369332"/>
          </a:xfrm>
          <a:prstGeom prst="rect">
            <a:avLst/>
          </a:prstGeom>
        </p:spPr>
        <p:txBody>
          <a:bodyPr wrap="none">
            <a:spAutoFit/>
          </a:bodyPr>
          <a:lstStyle/>
          <a:p>
            <a:r>
              <a:rPr lang="nl-BE" dirty="0"/>
              <a:t>Hanna – Kunnen loslaten</a:t>
            </a:r>
          </a:p>
        </p:txBody>
      </p:sp>
      <p:sp>
        <p:nvSpPr>
          <p:cNvPr id="10" name="Rechthoek 9"/>
          <p:cNvSpPr/>
          <p:nvPr/>
        </p:nvSpPr>
        <p:spPr>
          <a:xfrm>
            <a:off x="11153700" y="5899607"/>
            <a:ext cx="663964" cy="369332"/>
          </a:xfrm>
          <a:prstGeom prst="rect">
            <a:avLst/>
          </a:prstGeom>
        </p:spPr>
        <p:txBody>
          <a:bodyPr wrap="none">
            <a:spAutoFit/>
          </a:bodyPr>
          <a:lstStyle/>
          <a:p>
            <a:r>
              <a:rPr lang="nl-BE" dirty="0"/>
              <a:t>ADW</a:t>
            </a:r>
          </a:p>
        </p:txBody>
      </p:sp>
    </p:spTree>
    <p:extLst>
      <p:ext uri="{BB962C8B-B14F-4D97-AF65-F5344CB8AC3E}">
        <p14:creationId xmlns:p14="http://schemas.microsoft.com/office/powerpoint/2010/main" val="2890864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96715" y="-281354"/>
            <a:ext cx="12388361" cy="72096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5">
                  <a:lumMod val="40000"/>
                  <a:lumOff val="60000"/>
                </a:schemeClr>
              </a:solidFill>
            </a:endParaRPr>
          </a:p>
        </p:txBody>
      </p:sp>
      <p:sp>
        <p:nvSpPr>
          <p:cNvPr id="2" name="Titel 1"/>
          <p:cNvSpPr>
            <a:spLocks noGrp="1"/>
          </p:cNvSpPr>
          <p:nvPr>
            <p:ph type="title"/>
          </p:nvPr>
        </p:nvSpPr>
        <p:spPr>
          <a:xfrm>
            <a:off x="395650" y="365125"/>
            <a:ext cx="6787665" cy="3960690"/>
          </a:xfrm>
        </p:spPr>
        <p:txBody>
          <a:bodyPr>
            <a:normAutofit/>
          </a:bodyPr>
          <a:lstStyle/>
          <a:p>
            <a:r>
              <a:rPr lang="nl-BE" sz="4000" dirty="0"/>
              <a:t>Moeder Maria,</a:t>
            </a:r>
            <a:br>
              <a:rPr lang="nl-BE" sz="4000" dirty="0"/>
            </a:br>
            <a:r>
              <a:rPr lang="nl-BE" sz="4000" dirty="0"/>
              <a:t>soms verliezen wij Jezus </a:t>
            </a:r>
            <a:br>
              <a:rPr lang="nl-BE" sz="4000" dirty="0"/>
            </a:br>
            <a:r>
              <a:rPr lang="nl-BE" sz="4000" dirty="0"/>
              <a:t>uit het oog.</a:t>
            </a:r>
            <a:br>
              <a:rPr lang="nl-BE" sz="4000" dirty="0"/>
            </a:br>
            <a:r>
              <a:rPr lang="nl-BE" sz="4000" dirty="0"/>
              <a:t>We bidden voor iedereen die </a:t>
            </a:r>
            <a:br>
              <a:rPr lang="nl-BE" sz="4000" dirty="0"/>
            </a:br>
            <a:r>
              <a:rPr lang="nl-BE" sz="4000" dirty="0"/>
              <a:t>net als Maria angstig is </a:t>
            </a:r>
            <a:br>
              <a:rPr lang="nl-BE" sz="4000" dirty="0"/>
            </a:br>
            <a:r>
              <a:rPr lang="nl-BE" sz="4000" dirty="0"/>
              <a:t>omdat ze verlies ervaren.</a:t>
            </a:r>
          </a:p>
        </p:txBody>
      </p:sp>
      <p:sp>
        <p:nvSpPr>
          <p:cNvPr id="3" name="Tijdelijke aanduiding voor inhoud 2"/>
          <p:cNvSpPr>
            <a:spLocks noGrp="1"/>
          </p:cNvSpPr>
          <p:nvPr>
            <p:ph idx="1"/>
          </p:nvPr>
        </p:nvSpPr>
        <p:spPr>
          <a:xfrm>
            <a:off x="1348155" y="4914895"/>
            <a:ext cx="3874477" cy="474786"/>
          </a:xfrm>
        </p:spPr>
        <p:txBody>
          <a:bodyPr>
            <a:normAutofit lnSpcReduction="10000"/>
          </a:bodyPr>
          <a:lstStyle/>
          <a:p>
            <a:pPr marL="0" indent="0">
              <a:buNone/>
            </a:pPr>
            <a:r>
              <a:rPr lang="nl-BE" dirty="0"/>
              <a:t>Wees gegroet Maria…</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807" y="379442"/>
            <a:ext cx="3806346" cy="6170833"/>
          </a:xfrm>
          <a:prstGeom prst="rect">
            <a:avLst/>
          </a:prstGeom>
        </p:spPr>
      </p:pic>
    </p:spTree>
    <p:extLst>
      <p:ext uri="{BB962C8B-B14F-4D97-AF65-F5344CB8AC3E}">
        <p14:creationId xmlns:p14="http://schemas.microsoft.com/office/powerpoint/2010/main" val="165724847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231</Words>
  <Application>Microsoft Office PowerPoint</Application>
  <PresentationFormat>Breedbeeld</PresentationFormat>
  <Paragraphs>57</Paragraphs>
  <Slides>20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Calibri Light</vt:lpstr>
      <vt:lpstr>Kantoorthema</vt:lpstr>
      <vt:lpstr>15 september Feest van O.L.V. Vrouw van  7 Weeën</vt:lpstr>
      <vt:lpstr>Bezinningsmoment rond  de 7 Weeën van Maria</vt:lpstr>
      <vt:lpstr>Thuiskomen</vt:lpstr>
      <vt:lpstr>De eerste wee:  Opdracht van Jezus in de tempel</vt:lpstr>
      <vt:lpstr>Moeder Maria,  schenk ons iets van uw geloof in donkere dagen. We bidden dat we een teken van hoop en  een baken van licht mogen zijn.</vt:lpstr>
      <vt:lpstr>De tweede wee: De vlucht naar Egypte</vt:lpstr>
      <vt:lpstr>Moeder Maria, wees ons nabij  als wij op de vlucht zijn voor onszelf, voor anderen  of voor God. We bidden: breng ons veilig thuis in Jezus’ vriendschap en  Gods liefde.</vt:lpstr>
      <vt:lpstr>De derde wee: Jezus verloren in de tempel , teruggevonden.</vt:lpstr>
      <vt:lpstr>Moeder Maria, soms verliezen wij Jezus  uit het oog. We bidden voor iedereen die  net als Maria angstig is  omdat ze verlies ervaren.</vt:lpstr>
      <vt:lpstr>De vierde wee: Maria ontmoet Jezus  op zijn lijdensweg</vt:lpstr>
      <vt:lpstr>Moeder Maria, in lijden en pijn was  U uw Zoon nabij. Blijf ook bij ons  als het leven lastig wordt. We bidden voor mensen  die de ander tot steun willen zijn.</vt:lpstr>
      <vt:lpstr>De vijfde wee: Jezus sterft aan het kruis</vt:lpstr>
      <vt:lpstr>Moeder Maria, help ons de pijn uit  ons verleden los te laten. Neem onze doornenkroon af  en geef het in Gods handen. We bidden voor  een nieuwe toekomst,  een nieuwe morgen. </vt:lpstr>
      <vt:lpstr>De zesde wee: Jezus in de armen van zijn moeder</vt:lpstr>
      <vt:lpstr>Moeder Maria, gij hebt het dode lichaam  van uw Zoon  in uw armen ontvangen en het gestreeld zoals  alleen moeders dat kunnen. Wij bidden:  troost allen die treuren.</vt:lpstr>
      <vt:lpstr>De zevende wee: de begrafenis van Jezus</vt:lpstr>
      <vt:lpstr>PowerPoint-presentatie</vt:lpstr>
      <vt:lpstr>Moeder Maria, vul onze leegheid  met moederlijke tederheid en vraag aan uw Zoon  eeuwig leven, in God geborgen.</vt:lpstr>
      <vt:lpstr>PowerPoint-presentatie</vt:lpstr>
      <vt:lpstr>Met dank aan de kunstenaars  Annick De Wispelaere (ADW) en Christiane Constandt (CC)  Zij stelden tentoon tijdens Illud Mane 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Els Claeys - Vzw Zusters OLV 7 Weeën</dc:creator>
  <cp:lastModifiedBy>Els Claeys - Vzw Zusters OLV 7 Weeën</cp:lastModifiedBy>
  <cp:revision>26</cp:revision>
  <dcterms:created xsi:type="dcterms:W3CDTF">2020-07-27T07:25:48Z</dcterms:created>
  <dcterms:modified xsi:type="dcterms:W3CDTF">2020-07-27T11:27:12Z</dcterms:modified>
</cp:coreProperties>
</file>